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9" r:id="rId4"/>
    <p:sldId id="338" r:id="rId5"/>
    <p:sldId id="339" r:id="rId6"/>
    <p:sldId id="384" r:id="rId7"/>
    <p:sldId id="395" r:id="rId8"/>
    <p:sldId id="396" r:id="rId9"/>
    <p:sldId id="340" r:id="rId10"/>
    <p:sldId id="273" r:id="rId11"/>
    <p:sldId id="341" r:id="rId12"/>
    <p:sldId id="385" r:id="rId13"/>
    <p:sldId id="397" r:id="rId14"/>
    <p:sldId id="398" r:id="rId15"/>
    <p:sldId id="342" r:id="rId16"/>
    <p:sldId id="368" r:id="rId17"/>
    <p:sldId id="370" r:id="rId18"/>
    <p:sldId id="386" r:id="rId19"/>
    <p:sldId id="394" r:id="rId20"/>
    <p:sldId id="371" r:id="rId21"/>
    <p:sldId id="372" r:id="rId22"/>
    <p:sldId id="373" r:id="rId23"/>
    <p:sldId id="31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2" autoAdjust="0"/>
    <p:restoredTop sz="94629" autoAdjust="0"/>
  </p:normalViewPr>
  <p:slideViewPr>
    <p:cSldViewPr>
      <p:cViewPr varScale="1">
        <p:scale>
          <a:sx n="68" d="100"/>
          <a:sy n="68" d="100"/>
        </p:scale>
        <p:origin x="7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Kalpouzos" userId="27f42c613b95641f" providerId="LiveId" clId="{1A02CB23-E092-4904-8BCE-A711F12A1693}"/>
    <pc:docChg chg="modSld">
      <pc:chgData name="Peter Kalpouzos" userId="27f42c613b95641f" providerId="LiveId" clId="{1A02CB23-E092-4904-8BCE-A711F12A1693}" dt="2020-05-03T00:49:50.404" v="2" actId="20577"/>
      <pc:docMkLst>
        <pc:docMk/>
      </pc:docMkLst>
      <pc:sldChg chg="modSp mod">
        <pc:chgData name="Peter Kalpouzos" userId="27f42c613b95641f" providerId="LiveId" clId="{1A02CB23-E092-4904-8BCE-A711F12A1693}" dt="2020-05-03T00:49:50.404" v="2" actId="20577"/>
        <pc:sldMkLst>
          <pc:docMk/>
          <pc:sldMk cId="2610894921" sldId="394"/>
        </pc:sldMkLst>
        <pc:spChg chg="mod">
          <ac:chgData name="Peter Kalpouzos" userId="27f42c613b95641f" providerId="LiveId" clId="{1A02CB23-E092-4904-8BCE-A711F12A1693}" dt="2020-05-03T00:49:50.404" v="2" actId="20577"/>
          <ac:spMkLst>
            <pc:docMk/>
            <pc:sldMk cId="2610894921" sldId="394"/>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DF2E6-FF49-480E-A324-FDF8F55FDB74}" type="datetimeFigureOut">
              <a:rPr lang="en-CA" smtClean="0"/>
              <a:t>2020-05-08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2EBC0A-CCF0-413D-A2B6-BC8AC5C15139}" type="slidenum">
              <a:rPr lang="en-CA" smtClean="0"/>
              <a:t>‹#›</a:t>
            </a:fld>
            <a:endParaRPr lang="en-CA"/>
          </a:p>
        </p:txBody>
      </p:sp>
    </p:spTree>
    <p:extLst>
      <p:ext uri="{BB962C8B-B14F-4D97-AF65-F5344CB8AC3E}">
        <p14:creationId xmlns:p14="http://schemas.microsoft.com/office/powerpoint/2010/main" val="504957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F2EBC0A-CCF0-413D-A2B6-BC8AC5C15139}" type="slidenum">
              <a:rPr lang="en-CA" smtClean="0"/>
              <a:t>2</a:t>
            </a:fld>
            <a:endParaRPr lang="en-CA"/>
          </a:p>
        </p:txBody>
      </p:sp>
    </p:spTree>
    <p:extLst>
      <p:ext uri="{BB962C8B-B14F-4D97-AF65-F5344CB8AC3E}">
        <p14:creationId xmlns:p14="http://schemas.microsoft.com/office/powerpoint/2010/main" val="307898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06919EE-DD7F-4FC9-A50B-AB491EBCCB32}"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B2C110B-0235-48DF-A147-23FF45A03389}"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06919EE-DD7F-4FC9-A50B-AB491EBCCB32}"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B2C110B-0235-48DF-A147-23FF45A03389}"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06919EE-DD7F-4FC9-A50B-AB491EBCCB32}"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B2C110B-0235-48DF-A147-23FF45A03389}"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06919EE-DD7F-4FC9-A50B-AB491EBCCB32}"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B2C110B-0235-48DF-A147-23FF45A03389}"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6919EE-DD7F-4FC9-A50B-AB491EBCCB32}"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B2C110B-0235-48DF-A147-23FF45A03389}"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06919EE-DD7F-4FC9-A50B-AB491EBCCB32}" type="datetimeFigureOut">
              <a:rPr lang="en-CA" smtClean="0"/>
              <a:t>2020-05-08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B2C110B-0235-48DF-A147-23FF45A03389}"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06919EE-DD7F-4FC9-A50B-AB491EBCCB32}" type="datetimeFigureOut">
              <a:rPr lang="en-CA" smtClean="0"/>
              <a:t>2020-05-08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B2C110B-0235-48DF-A147-23FF45A03389}"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06919EE-DD7F-4FC9-A50B-AB491EBCCB32}" type="datetimeFigureOut">
              <a:rPr lang="en-CA" smtClean="0"/>
              <a:t>2020-05-08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B2C110B-0235-48DF-A147-23FF45A03389}"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919EE-DD7F-4FC9-A50B-AB491EBCCB32}" type="datetimeFigureOut">
              <a:rPr lang="en-CA" smtClean="0"/>
              <a:t>2020-05-08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B2C110B-0235-48DF-A147-23FF45A03389}"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6919EE-DD7F-4FC9-A50B-AB491EBCCB32}" type="datetimeFigureOut">
              <a:rPr lang="en-CA" smtClean="0"/>
              <a:t>2020-05-08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B2C110B-0235-48DF-A147-23FF45A03389}"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6919EE-DD7F-4FC9-A50B-AB491EBCCB32}" type="datetimeFigureOut">
              <a:rPr lang="en-CA" smtClean="0"/>
              <a:t>2020-05-08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B2C110B-0235-48DF-A147-23FF45A03389}"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919EE-DD7F-4FC9-A50B-AB491EBCCB32}" type="datetimeFigureOut">
              <a:rPr lang="en-CA" smtClean="0"/>
              <a:t>2020-05-08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C110B-0235-48DF-A147-23FF45A03389}"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3.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4.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5.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54162"/>
          </a:xfrm>
        </p:spPr>
        <p:txBody>
          <a:bodyPr>
            <a:normAutofit/>
          </a:bodyPr>
          <a:lstStyle/>
          <a:p>
            <a:r>
              <a:rPr lang="en-CA" sz="2400" b="1" dirty="0"/>
              <a:t>YORK REGION SOCCER ASSOCIATION </a:t>
            </a:r>
            <a:br>
              <a:rPr lang="en-CA" sz="2400" b="1" dirty="0"/>
            </a:br>
            <a:r>
              <a:rPr lang="en-CA" sz="2400" b="1" dirty="0"/>
              <a:t>REFEREE EDUCATION SESSION </a:t>
            </a:r>
          </a:p>
        </p:txBody>
      </p:sp>
      <p:sp>
        <p:nvSpPr>
          <p:cNvPr id="5" name="Content Placeholder 4"/>
          <p:cNvSpPr>
            <a:spLocks noGrp="1"/>
          </p:cNvSpPr>
          <p:nvPr>
            <p:ph idx="1"/>
          </p:nvPr>
        </p:nvSpPr>
        <p:spPr/>
        <p:txBody>
          <a:bodyPr/>
          <a:lstStyle/>
          <a:p>
            <a:pPr algn="ctr">
              <a:buNone/>
            </a:pPr>
            <a:endParaRPr lang="en-CA" dirty="0"/>
          </a:p>
          <a:p>
            <a:pPr algn="ctr">
              <a:buNone/>
            </a:pPr>
            <a:endParaRPr lang="en-CA" dirty="0"/>
          </a:p>
          <a:p>
            <a:pPr algn="ctr">
              <a:buNone/>
            </a:pPr>
            <a:r>
              <a:rPr lang="en-CA" b="1" dirty="0"/>
              <a:t>LAWS OF THE GAME</a:t>
            </a:r>
          </a:p>
          <a:p>
            <a:pPr algn="ctr">
              <a:buNone/>
            </a:pPr>
            <a:r>
              <a:rPr lang="en-CA" b="1" dirty="0"/>
              <a:t>BY </a:t>
            </a:r>
          </a:p>
          <a:p>
            <a:pPr algn="ctr">
              <a:buNone/>
            </a:pPr>
            <a:r>
              <a:rPr lang="en-CA" b="1" dirty="0"/>
              <a:t>York Region Referee Committee</a:t>
            </a:r>
          </a:p>
        </p:txBody>
      </p:sp>
      <p:pic>
        <p:nvPicPr>
          <p:cNvPr id="6" name="Picture 5" descr="C:\Documents and Settings\Receptionist\My Documents\My Pictures\yrsa.jpg"/>
          <p:cNvPicPr/>
          <p:nvPr/>
        </p:nvPicPr>
        <p:blipFill>
          <a:blip r:embed="rId2" cstate="print"/>
          <a:srcRect/>
          <a:stretch>
            <a:fillRect/>
          </a:stretch>
        </p:blipFill>
        <p:spPr bwMode="auto">
          <a:xfrm>
            <a:off x="467544" y="332656"/>
            <a:ext cx="1679451" cy="127071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130" y="226243"/>
            <a:ext cx="8229600" cy="1354162"/>
          </a:xfrm>
        </p:spPr>
        <p:txBody>
          <a:bodyPr>
            <a:normAutofit fontScale="90000"/>
          </a:bodyPr>
          <a:lstStyle/>
          <a:p>
            <a:r>
              <a:rPr lang="en-CA" b="1" dirty="0"/>
              <a:t>           Question 2 </a:t>
            </a:r>
            <a:br>
              <a:rPr lang="en-CA" b="1" dirty="0"/>
            </a:br>
            <a:r>
              <a:rPr lang="en-CA" b="1" dirty="0"/>
              <a:t>          Video 2</a:t>
            </a:r>
          </a:p>
        </p:txBody>
      </p:sp>
      <p:pic>
        <p:nvPicPr>
          <p:cNvPr id="6" name="Picture 5" descr="C:\Documents and Settings\Receptionist\My Documents\My Pictures\yrsa.jpg"/>
          <p:cNvPicPr/>
          <p:nvPr/>
        </p:nvPicPr>
        <p:blipFill>
          <a:blip r:embed="rId4" cstate="print"/>
          <a:srcRect/>
          <a:stretch>
            <a:fillRect/>
          </a:stretch>
        </p:blipFill>
        <p:spPr bwMode="auto">
          <a:xfrm>
            <a:off x="447401" y="353606"/>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457200" y="1600200"/>
            <a:ext cx="8435280" cy="5257800"/>
          </a:xfrm>
        </p:spPr>
        <p:txBody>
          <a:bodyPr>
            <a:normAutofit fontScale="62500" lnSpcReduction="20000"/>
          </a:bodyPr>
          <a:lstStyle/>
          <a:p>
            <a:pPr marL="0" indent="0">
              <a:buNone/>
            </a:pPr>
            <a:r>
              <a:rPr lang="en-US" sz="12800" b="1" dirty="0"/>
              <a:t> </a:t>
            </a:r>
            <a:endParaRPr lang="en-US" sz="9600" dirty="0"/>
          </a:p>
          <a:p>
            <a:pPr marL="0" indent="0">
              <a:buNone/>
            </a:pPr>
            <a:endParaRPr lang="en-US" sz="12800" dirty="0"/>
          </a:p>
          <a:p>
            <a:pPr marL="0" indent="0">
              <a:buNone/>
            </a:pPr>
            <a:endParaRPr lang="en-US" sz="12000" dirty="0"/>
          </a:p>
          <a:p>
            <a:pPr marL="0" indent="0">
              <a:buNone/>
            </a:pPr>
            <a:endParaRPr lang="en-CA" dirty="0"/>
          </a:p>
          <a:p>
            <a:pPr marL="0" indent="0">
              <a:buNone/>
            </a:pPr>
            <a:endParaRPr lang="en-US" dirty="0"/>
          </a:p>
          <a:p>
            <a:pPr marL="0" indent="0">
              <a:buNone/>
            </a:pPr>
            <a:endParaRPr lang="en-CA" dirty="0"/>
          </a:p>
          <a:p>
            <a:pPr marL="0" indent="0">
              <a:buNone/>
            </a:pPr>
            <a:endParaRPr lang="en-CA" dirty="0"/>
          </a:p>
          <a:p>
            <a:pPr marL="0" indent="0">
              <a:buNone/>
            </a:pPr>
            <a:r>
              <a:rPr lang="en-CA" sz="5100" dirty="0"/>
              <a:t> </a:t>
            </a:r>
          </a:p>
        </p:txBody>
      </p:sp>
      <p:pic>
        <p:nvPicPr>
          <p:cNvPr id="2" name="Video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7296" y="1844825"/>
            <a:ext cx="9144000" cy="4992150"/>
          </a:xfrm>
          <a:prstGeom prst="rect">
            <a:avLst/>
          </a:prstGeom>
        </p:spPr>
      </p:pic>
    </p:spTree>
    <p:extLst>
      <p:ext uri="{BB962C8B-B14F-4D97-AF65-F5344CB8AC3E}">
        <p14:creationId xmlns:p14="http://schemas.microsoft.com/office/powerpoint/2010/main" val="38628859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130" y="226243"/>
            <a:ext cx="8229600" cy="1354162"/>
          </a:xfrm>
        </p:spPr>
        <p:txBody>
          <a:bodyPr>
            <a:normAutofit/>
          </a:bodyPr>
          <a:lstStyle/>
          <a:p>
            <a:r>
              <a:rPr lang="en-CA" b="1" dirty="0"/>
              <a:t>           Answer 2</a:t>
            </a:r>
          </a:p>
        </p:txBody>
      </p:sp>
      <p:pic>
        <p:nvPicPr>
          <p:cNvPr id="6" name="Picture 5" descr="C:\Documents and Settings\Receptionist\My Documents\My Pictures\yrsa.jpg"/>
          <p:cNvPicPr/>
          <p:nvPr/>
        </p:nvPicPr>
        <p:blipFill>
          <a:blip r:embed="rId2" cstate="print"/>
          <a:srcRect/>
          <a:stretch>
            <a:fillRect/>
          </a:stretch>
        </p:blipFill>
        <p:spPr bwMode="auto">
          <a:xfrm>
            <a:off x="275890" y="287337"/>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457200" y="1600200"/>
            <a:ext cx="8435280" cy="5257800"/>
          </a:xfrm>
        </p:spPr>
        <p:txBody>
          <a:bodyPr>
            <a:normAutofit fontScale="25000" lnSpcReduction="20000"/>
          </a:bodyPr>
          <a:lstStyle/>
          <a:p>
            <a:pPr marL="0" indent="0">
              <a:buNone/>
            </a:pPr>
            <a:r>
              <a:rPr lang="en-US" sz="12800" b="1" dirty="0"/>
              <a:t> Offside Position</a:t>
            </a:r>
          </a:p>
          <a:p>
            <a:pPr marL="0" indent="0">
              <a:buNone/>
            </a:pPr>
            <a:r>
              <a:rPr lang="en-US" sz="12800" b="1" dirty="0"/>
              <a:t>It is not an offence to be in an offside position</a:t>
            </a:r>
          </a:p>
          <a:p>
            <a:pPr marL="0" indent="0">
              <a:buNone/>
            </a:pPr>
            <a:r>
              <a:rPr lang="en-US" sz="12800" b="1" dirty="0"/>
              <a:t>A player is in an offside position if:</a:t>
            </a:r>
          </a:p>
          <a:p>
            <a:pPr marL="0" indent="0">
              <a:buNone/>
            </a:pPr>
            <a:r>
              <a:rPr lang="en-US" sz="12800" dirty="0"/>
              <a:t>-any part of the head, body or feet is in the opponents’ half (excluding the halfway line) and</a:t>
            </a:r>
          </a:p>
          <a:p>
            <a:pPr marL="0" indent="0">
              <a:buNone/>
            </a:pPr>
            <a:r>
              <a:rPr lang="en-US" sz="12800" dirty="0"/>
              <a:t>-any part of the head, body or feet is nearer to the opponents’ goal line than both the ball and the second last opponent.</a:t>
            </a:r>
          </a:p>
        </p:txBody>
      </p:sp>
    </p:spTree>
    <p:extLst>
      <p:ext uri="{BB962C8B-B14F-4D97-AF65-F5344CB8AC3E}">
        <p14:creationId xmlns:p14="http://schemas.microsoft.com/office/powerpoint/2010/main" val="3179068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130" y="226243"/>
            <a:ext cx="8229600" cy="1354162"/>
          </a:xfrm>
        </p:spPr>
        <p:txBody>
          <a:bodyPr>
            <a:normAutofit/>
          </a:bodyPr>
          <a:lstStyle/>
          <a:p>
            <a:r>
              <a:rPr lang="en-CA" b="1" dirty="0"/>
              <a:t>           Answer 2</a:t>
            </a:r>
          </a:p>
        </p:txBody>
      </p:sp>
      <p:pic>
        <p:nvPicPr>
          <p:cNvPr id="6" name="Picture 5" descr="C:\Documents and Settings\Receptionist\My Documents\My Pictures\yrsa.jpg"/>
          <p:cNvPicPr/>
          <p:nvPr/>
        </p:nvPicPr>
        <p:blipFill>
          <a:blip r:embed="rId2" cstate="print"/>
          <a:srcRect/>
          <a:stretch>
            <a:fillRect/>
          </a:stretch>
        </p:blipFill>
        <p:spPr bwMode="auto">
          <a:xfrm>
            <a:off x="275890" y="287337"/>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457200" y="1600200"/>
            <a:ext cx="8435280" cy="5257800"/>
          </a:xfrm>
        </p:spPr>
        <p:txBody>
          <a:bodyPr>
            <a:normAutofit fontScale="25000" lnSpcReduction="20000"/>
          </a:bodyPr>
          <a:lstStyle/>
          <a:p>
            <a:pPr marL="0" indent="0">
              <a:buNone/>
            </a:pPr>
            <a:r>
              <a:rPr lang="en-US" sz="12800" b="1" dirty="0"/>
              <a:t> Offside Offence</a:t>
            </a:r>
          </a:p>
          <a:p>
            <a:pPr marL="0" indent="0">
              <a:buNone/>
            </a:pPr>
            <a:r>
              <a:rPr lang="en-US" sz="12800" dirty="0"/>
              <a:t>A player is in an offside position at the moment the ball is played or touched by a team-mate is only penalized on becoming involved in active play by:</a:t>
            </a:r>
          </a:p>
          <a:p>
            <a:pPr marL="0" indent="0">
              <a:buNone/>
            </a:pPr>
            <a:r>
              <a:rPr lang="en-US" sz="12800" b="1" dirty="0"/>
              <a:t>-Interfering with play by playing or touching a ball passed or touched by a team-mate </a:t>
            </a:r>
          </a:p>
          <a:p>
            <a:pPr marL="0" indent="0">
              <a:buNone/>
            </a:pPr>
            <a:r>
              <a:rPr lang="en-US" sz="12800" b="1" dirty="0"/>
              <a:t> OR</a:t>
            </a:r>
          </a:p>
          <a:p>
            <a:pPr marL="0" indent="0">
              <a:buNone/>
            </a:pPr>
            <a:r>
              <a:rPr lang="en-US" sz="12800" b="1" dirty="0"/>
              <a:t> </a:t>
            </a:r>
            <a:endParaRPr lang="en-US" sz="9600" dirty="0">
              <a:solidFill>
                <a:srgbClr val="FF0000"/>
              </a:solidFill>
            </a:endParaRPr>
          </a:p>
          <a:p>
            <a:pPr marL="0" indent="0">
              <a:buNone/>
            </a:pPr>
            <a:endParaRPr lang="en-US" sz="12800" dirty="0"/>
          </a:p>
          <a:p>
            <a:pPr marL="0" indent="0">
              <a:buNone/>
            </a:pPr>
            <a:endParaRPr lang="en-US" sz="12000" dirty="0"/>
          </a:p>
          <a:p>
            <a:pPr marL="0" indent="0">
              <a:buNone/>
            </a:pPr>
            <a:endParaRPr lang="en-CA" dirty="0"/>
          </a:p>
          <a:p>
            <a:pPr marL="0" indent="0">
              <a:buNone/>
            </a:pPr>
            <a:endParaRPr lang="en-US" dirty="0"/>
          </a:p>
          <a:p>
            <a:pPr marL="0" indent="0">
              <a:buNone/>
            </a:pPr>
            <a:endParaRPr lang="en-CA" dirty="0"/>
          </a:p>
          <a:p>
            <a:pPr marL="0" indent="0">
              <a:buNone/>
            </a:pPr>
            <a:endParaRPr lang="en-CA" dirty="0"/>
          </a:p>
          <a:p>
            <a:pPr marL="0" indent="0">
              <a:buNone/>
            </a:pPr>
            <a:r>
              <a:rPr lang="en-CA" sz="5100" dirty="0"/>
              <a:t> </a:t>
            </a:r>
          </a:p>
        </p:txBody>
      </p:sp>
    </p:spTree>
    <p:extLst>
      <p:ext uri="{BB962C8B-B14F-4D97-AF65-F5344CB8AC3E}">
        <p14:creationId xmlns:p14="http://schemas.microsoft.com/office/powerpoint/2010/main" val="313916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130" y="226243"/>
            <a:ext cx="8229600" cy="1354162"/>
          </a:xfrm>
        </p:spPr>
        <p:txBody>
          <a:bodyPr>
            <a:normAutofit/>
          </a:bodyPr>
          <a:lstStyle/>
          <a:p>
            <a:r>
              <a:rPr lang="en-CA" b="1" dirty="0"/>
              <a:t>           Answer 2</a:t>
            </a:r>
          </a:p>
        </p:txBody>
      </p:sp>
      <p:pic>
        <p:nvPicPr>
          <p:cNvPr id="6" name="Picture 5" descr="C:\Documents and Settings\Receptionist\My Documents\My Pictures\yrsa.jpg"/>
          <p:cNvPicPr/>
          <p:nvPr/>
        </p:nvPicPr>
        <p:blipFill>
          <a:blip r:embed="rId2" cstate="print"/>
          <a:srcRect/>
          <a:stretch>
            <a:fillRect/>
          </a:stretch>
        </p:blipFill>
        <p:spPr bwMode="auto">
          <a:xfrm>
            <a:off x="275890" y="287337"/>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457200" y="1600200"/>
            <a:ext cx="8435280" cy="5257800"/>
          </a:xfrm>
        </p:spPr>
        <p:txBody>
          <a:bodyPr>
            <a:normAutofit fontScale="25000" lnSpcReduction="20000"/>
          </a:bodyPr>
          <a:lstStyle/>
          <a:p>
            <a:pPr marL="0" indent="0">
              <a:buNone/>
            </a:pPr>
            <a:r>
              <a:rPr lang="en-US" sz="12800" b="1" dirty="0"/>
              <a:t>Offside Offence</a:t>
            </a:r>
          </a:p>
          <a:p>
            <a:pPr marL="0" indent="0">
              <a:buNone/>
            </a:pPr>
            <a:r>
              <a:rPr lang="en-US" sz="12800" dirty="0"/>
              <a:t>-</a:t>
            </a:r>
            <a:r>
              <a:rPr lang="en-US" sz="12800" b="1" dirty="0"/>
              <a:t>Interfering with an opponent by:</a:t>
            </a:r>
          </a:p>
          <a:p>
            <a:pPr marL="0" indent="0">
              <a:buNone/>
            </a:pPr>
            <a:r>
              <a:rPr lang="en-US" sz="12800" dirty="0"/>
              <a:t>-preventing an opponent from playing or being able to play the ball by clearly obstructing the opponent’s line of vision or</a:t>
            </a:r>
          </a:p>
          <a:p>
            <a:pPr marL="0" indent="0">
              <a:buNone/>
            </a:pPr>
            <a:r>
              <a:rPr lang="en-US" sz="12800" dirty="0"/>
              <a:t>-challenging an opponent for the ball or</a:t>
            </a:r>
          </a:p>
          <a:p>
            <a:pPr marL="0" indent="0">
              <a:buNone/>
            </a:pPr>
            <a:r>
              <a:rPr lang="en-US" sz="12800" dirty="0"/>
              <a:t>-clearly attempting to play a ball which is close when this action impacts on an opponent or</a:t>
            </a:r>
          </a:p>
          <a:p>
            <a:pPr marL="0" indent="0">
              <a:buNone/>
            </a:pPr>
            <a:r>
              <a:rPr lang="en-US" sz="12800" dirty="0"/>
              <a:t>-making an obvious action which clearly impacts on the ability of an opponent to play the ball or</a:t>
            </a:r>
          </a:p>
          <a:p>
            <a:pPr marL="0" indent="0">
              <a:buNone/>
            </a:pPr>
            <a:r>
              <a:rPr lang="en-US" sz="12800" b="1" dirty="0"/>
              <a:t> </a:t>
            </a:r>
            <a:endParaRPr lang="en-US" sz="9600" dirty="0">
              <a:solidFill>
                <a:srgbClr val="FF0000"/>
              </a:solidFill>
            </a:endParaRPr>
          </a:p>
          <a:p>
            <a:pPr marL="0" indent="0">
              <a:buNone/>
            </a:pPr>
            <a:endParaRPr lang="en-US" sz="12800" dirty="0"/>
          </a:p>
          <a:p>
            <a:pPr marL="0" indent="0">
              <a:buNone/>
            </a:pPr>
            <a:endParaRPr lang="en-US" sz="12000" dirty="0"/>
          </a:p>
          <a:p>
            <a:pPr marL="0" indent="0">
              <a:buNone/>
            </a:pPr>
            <a:endParaRPr lang="en-CA" dirty="0"/>
          </a:p>
          <a:p>
            <a:pPr marL="0" indent="0">
              <a:buNone/>
            </a:pPr>
            <a:endParaRPr lang="en-US" dirty="0"/>
          </a:p>
          <a:p>
            <a:pPr marL="0" indent="0">
              <a:buNone/>
            </a:pPr>
            <a:endParaRPr lang="en-CA" dirty="0"/>
          </a:p>
          <a:p>
            <a:pPr marL="0" indent="0">
              <a:buNone/>
            </a:pPr>
            <a:endParaRPr lang="en-CA" dirty="0"/>
          </a:p>
          <a:p>
            <a:pPr marL="0" indent="0">
              <a:buNone/>
            </a:pPr>
            <a:r>
              <a:rPr lang="en-CA" sz="5100" dirty="0"/>
              <a:t> </a:t>
            </a:r>
          </a:p>
        </p:txBody>
      </p:sp>
    </p:spTree>
    <p:extLst>
      <p:ext uri="{BB962C8B-B14F-4D97-AF65-F5344CB8AC3E}">
        <p14:creationId xmlns:p14="http://schemas.microsoft.com/office/powerpoint/2010/main" val="4186155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130" y="226243"/>
            <a:ext cx="8229600" cy="1354162"/>
          </a:xfrm>
        </p:spPr>
        <p:txBody>
          <a:bodyPr>
            <a:normAutofit/>
          </a:bodyPr>
          <a:lstStyle/>
          <a:p>
            <a:r>
              <a:rPr lang="en-CA" b="1" dirty="0"/>
              <a:t>           Answer 2</a:t>
            </a:r>
          </a:p>
        </p:txBody>
      </p:sp>
      <p:pic>
        <p:nvPicPr>
          <p:cNvPr id="6" name="Picture 5" descr="C:\Documents and Settings\Receptionist\My Documents\My Pictures\yrsa.jpg"/>
          <p:cNvPicPr/>
          <p:nvPr/>
        </p:nvPicPr>
        <p:blipFill>
          <a:blip r:embed="rId2" cstate="print"/>
          <a:srcRect/>
          <a:stretch>
            <a:fillRect/>
          </a:stretch>
        </p:blipFill>
        <p:spPr bwMode="auto">
          <a:xfrm>
            <a:off x="275890" y="287337"/>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457200" y="1600200"/>
            <a:ext cx="8435280" cy="5257800"/>
          </a:xfrm>
        </p:spPr>
        <p:txBody>
          <a:bodyPr>
            <a:normAutofit fontScale="25000" lnSpcReduction="20000"/>
          </a:bodyPr>
          <a:lstStyle/>
          <a:p>
            <a:pPr marL="0" indent="0">
              <a:buNone/>
            </a:pPr>
            <a:r>
              <a:rPr lang="en-US" sz="12800" dirty="0"/>
              <a:t>#20 Red was in an offside position. #20 Red ran towards the ball but did not touch it. #20 Red did not interfere with an opponent or the actions of any opponent. Teammate of #20 played the ball who was </a:t>
            </a:r>
            <a:r>
              <a:rPr lang="en-US" sz="12800" b="1" dirty="0"/>
              <a:t>not in an offside position.</a:t>
            </a:r>
          </a:p>
          <a:p>
            <a:pPr marL="0" indent="0">
              <a:buNone/>
            </a:pPr>
            <a:endParaRPr lang="en-US" sz="12800" b="1" dirty="0"/>
          </a:p>
          <a:p>
            <a:pPr marL="0" indent="0">
              <a:buNone/>
            </a:pPr>
            <a:r>
              <a:rPr lang="en-US" sz="12800" b="1" dirty="0"/>
              <a:t>No offside.</a:t>
            </a:r>
          </a:p>
          <a:p>
            <a:pPr marL="0" indent="0">
              <a:buNone/>
            </a:pPr>
            <a:endParaRPr lang="en-US" sz="12800" b="1" dirty="0">
              <a:solidFill>
                <a:srgbClr val="FF0000"/>
              </a:solidFill>
            </a:endParaRPr>
          </a:p>
          <a:p>
            <a:pPr marL="0" indent="0">
              <a:buNone/>
            </a:pPr>
            <a:r>
              <a:rPr lang="en-US" sz="12800" b="1" dirty="0"/>
              <a:t>GOAL</a:t>
            </a:r>
            <a:endParaRPr lang="en-US" sz="9600" dirty="0"/>
          </a:p>
          <a:p>
            <a:pPr marL="0" indent="0">
              <a:buNone/>
            </a:pPr>
            <a:endParaRPr lang="en-US" sz="12800" dirty="0"/>
          </a:p>
          <a:p>
            <a:pPr marL="0" indent="0">
              <a:buNone/>
            </a:pPr>
            <a:endParaRPr lang="en-US" sz="12000" dirty="0"/>
          </a:p>
          <a:p>
            <a:pPr marL="0" indent="0">
              <a:buNone/>
            </a:pPr>
            <a:endParaRPr lang="en-CA" dirty="0"/>
          </a:p>
          <a:p>
            <a:pPr marL="0" indent="0">
              <a:buNone/>
            </a:pPr>
            <a:endParaRPr lang="en-US" dirty="0"/>
          </a:p>
          <a:p>
            <a:pPr marL="0" indent="0">
              <a:buNone/>
            </a:pPr>
            <a:endParaRPr lang="en-CA" dirty="0"/>
          </a:p>
          <a:p>
            <a:pPr marL="0" indent="0">
              <a:buNone/>
            </a:pPr>
            <a:endParaRPr lang="en-CA" dirty="0"/>
          </a:p>
          <a:p>
            <a:pPr marL="0" indent="0">
              <a:buNone/>
            </a:pPr>
            <a:r>
              <a:rPr lang="en-CA" sz="5100" dirty="0"/>
              <a:t> </a:t>
            </a:r>
          </a:p>
        </p:txBody>
      </p:sp>
    </p:spTree>
    <p:extLst>
      <p:ext uri="{BB962C8B-B14F-4D97-AF65-F5344CB8AC3E}">
        <p14:creationId xmlns:p14="http://schemas.microsoft.com/office/powerpoint/2010/main" val="825222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130" y="226243"/>
            <a:ext cx="8229600" cy="1354162"/>
          </a:xfrm>
        </p:spPr>
        <p:txBody>
          <a:bodyPr>
            <a:normAutofit/>
          </a:bodyPr>
          <a:lstStyle/>
          <a:p>
            <a:r>
              <a:rPr lang="en-CA" b="1" dirty="0"/>
              <a:t>Question 3	 </a:t>
            </a:r>
          </a:p>
        </p:txBody>
      </p:sp>
      <p:pic>
        <p:nvPicPr>
          <p:cNvPr id="6" name="Picture 5" descr="C:\Documents and Settings\Receptionist\My Documents\My Pictures\yrsa.jpg"/>
          <p:cNvPicPr/>
          <p:nvPr/>
        </p:nvPicPr>
        <p:blipFill>
          <a:blip r:embed="rId2" cstate="print"/>
          <a:srcRect/>
          <a:stretch>
            <a:fillRect/>
          </a:stretch>
        </p:blipFill>
        <p:spPr bwMode="auto">
          <a:xfrm>
            <a:off x="275890" y="287337"/>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275890" y="1558056"/>
            <a:ext cx="8616590" cy="5183312"/>
          </a:xfrm>
        </p:spPr>
        <p:txBody>
          <a:bodyPr>
            <a:normAutofit fontScale="25000" lnSpcReduction="20000"/>
          </a:bodyPr>
          <a:lstStyle/>
          <a:p>
            <a:pPr marL="0" indent="0">
              <a:buNone/>
            </a:pPr>
            <a:endParaRPr lang="en-US" sz="14800" b="1" dirty="0"/>
          </a:p>
          <a:p>
            <a:pPr marL="0" indent="0">
              <a:buNone/>
            </a:pPr>
            <a:r>
              <a:rPr lang="en-US" sz="14800" b="1" dirty="0"/>
              <a:t>Let’s look at Video 3.</a:t>
            </a:r>
          </a:p>
          <a:p>
            <a:pPr marL="0" indent="0">
              <a:buNone/>
            </a:pPr>
            <a:r>
              <a:rPr lang="en-US" sz="14800" b="1" dirty="0"/>
              <a:t>What is your decision?</a:t>
            </a:r>
          </a:p>
          <a:p>
            <a:pPr marL="0" indent="0">
              <a:buNone/>
            </a:pPr>
            <a:r>
              <a:rPr lang="en-US" sz="14800" b="1" dirty="0"/>
              <a:t>Why?</a:t>
            </a:r>
          </a:p>
          <a:p>
            <a:pPr marL="0" indent="0">
              <a:buNone/>
            </a:pPr>
            <a:r>
              <a:rPr lang="en-US" sz="14800" b="1" dirty="0"/>
              <a:t>Back up your answer with the LOTG. </a:t>
            </a:r>
          </a:p>
          <a:p>
            <a:pPr marL="0" indent="0">
              <a:buNone/>
            </a:pPr>
            <a:r>
              <a:rPr lang="en-US" sz="14800" b="1" dirty="0"/>
              <a:t>  </a:t>
            </a:r>
            <a:endParaRPr lang="en-US" sz="14800" dirty="0"/>
          </a:p>
          <a:p>
            <a:pPr marL="0" indent="0">
              <a:buNone/>
            </a:pPr>
            <a:endParaRPr lang="en-US" sz="6700" b="1" dirty="0"/>
          </a:p>
          <a:p>
            <a:pPr marL="0" indent="0">
              <a:buNone/>
            </a:pPr>
            <a:r>
              <a:rPr lang="en-US" sz="6700" b="1" dirty="0"/>
              <a:t> </a:t>
            </a:r>
            <a:endParaRPr lang="en-US" sz="6700" dirty="0"/>
          </a:p>
          <a:p>
            <a:pPr marL="0" indent="0">
              <a:buNone/>
            </a:pPr>
            <a:endParaRPr lang="en-CA" dirty="0"/>
          </a:p>
          <a:p>
            <a:pPr marL="0" indent="0">
              <a:buNone/>
            </a:pPr>
            <a:endParaRPr lang="en-US" dirty="0"/>
          </a:p>
          <a:p>
            <a:pPr marL="0" indent="0">
              <a:buNone/>
            </a:pPr>
            <a:endParaRPr lang="en-CA" dirty="0"/>
          </a:p>
          <a:p>
            <a:pPr marL="0" indent="0">
              <a:buNone/>
            </a:pPr>
            <a:endParaRPr lang="en-CA" dirty="0"/>
          </a:p>
          <a:p>
            <a:pPr marL="0" indent="0">
              <a:buNone/>
            </a:pPr>
            <a:r>
              <a:rPr lang="en-CA" sz="5100" dirty="0"/>
              <a:t> </a:t>
            </a:r>
          </a:p>
        </p:txBody>
      </p:sp>
    </p:spTree>
    <p:extLst>
      <p:ext uri="{BB962C8B-B14F-4D97-AF65-F5344CB8AC3E}">
        <p14:creationId xmlns:p14="http://schemas.microsoft.com/office/powerpoint/2010/main" val="653300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130" y="226243"/>
            <a:ext cx="8229600" cy="1354162"/>
          </a:xfrm>
        </p:spPr>
        <p:txBody>
          <a:bodyPr>
            <a:normAutofit fontScale="90000"/>
          </a:bodyPr>
          <a:lstStyle/>
          <a:p>
            <a:r>
              <a:rPr lang="en-CA" b="1" dirty="0"/>
              <a:t>Question 3</a:t>
            </a:r>
            <a:br>
              <a:rPr lang="en-CA" b="1" dirty="0"/>
            </a:br>
            <a:r>
              <a:rPr lang="en-CA" b="1" dirty="0"/>
              <a:t> Video 3	 </a:t>
            </a:r>
          </a:p>
        </p:txBody>
      </p:sp>
      <p:pic>
        <p:nvPicPr>
          <p:cNvPr id="6" name="Picture 5" descr="C:\Documents and Settings\Receptionist\My Documents\My Pictures\yrsa.jpg"/>
          <p:cNvPicPr/>
          <p:nvPr/>
        </p:nvPicPr>
        <p:blipFill>
          <a:blip r:embed="rId4" cstate="print"/>
          <a:srcRect/>
          <a:stretch>
            <a:fillRect/>
          </a:stretch>
        </p:blipFill>
        <p:spPr bwMode="auto">
          <a:xfrm>
            <a:off x="275890" y="287337"/>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275890" y="1558056"/>
            <a:ext cx="8616590" cy="5183312"/>
          </a:xfrm>
        </p:spPr>
        <p:txBody>
          <a:bodyPr>
            <a:normAutofit fontScale="55000" lnSpcReduction="20000"/>
          </a:bodyPr>
          <a:lstStyle/>
          <a:p>
            <a:pPr marL="0" indent="0">
              <a:buNone/>
            </a:pPr>
            <a:r>
              <a:rPr lang="en-US" sz="14800" b="1" dirty="0"/>
              <a:t> </a:t>
            </a:r>
            <a:endParaRPr lang="en-US" sz="14800" dirty="0"/>
          </a:p>
          <a:p>
            <a:pPr marL="0" indent="0">
              <a:buNone/>
            </a:pPr>
            <a:r>
              <a:rPr lang="en-US" sz="14800" b="1" dirty="0"/>
              <a:t>  </a:t>
            </a:r>
            <a:endParaRPr lang="en-US" sz="14800" dirty="0"/>
          </a:p>
          <a:p>
            <a:pPr marL="0" indent="0">
              <a:buNone/>
            </a:pPr>
            <a:endParaRPr lang="en-US" sz="6700" b="1" dirty="0"/>
          </a:p>
          <a:p>
            <a:pPr marL="0" indent="0">
              <a:buNone/>
            </a:pPr>
            <a:r>
              <a:rPr lang="en-US" sz="6700" b="1" dirty="0"/>
              <a:t> </a:t>
            </a:r>
            <a:endParaRPr lang="en-US" sz="6700" dirty="0"/>
          </a:p>
          <a:p>
            <a:pPr marL="0" indent="0">
              <a:buNone/>
            </a:pPr>
            <a:endParaRPr lang="en-CA" dirty="0"/>
          </a:p>
          <a:p>
            <a:pPr marL="0" indent="0">
              <a:buNone/>
            </a:pPr>
            <a:endParaRPr lang="en-US" dirty="0"/>
          </a:p>
          <a:p>
            <a:pPr marL="0" indent="0">
              <a:buNone/>
            </a:pPr>
            <a:endParaRPr lang="en-CA" dirty="0"/>
          </a:p>
          <a:p>
            <a:pPr marL="0" indent="0">
              <a:buNone/>
            </a:pPr>
            <a:endParaRPr lang="en-CA" dirty="0"/>
          </a:p>
          <a:p>
            <a:pPr marL="0" indent="0">
              <a:buNone/>
            </a:pPr>
            <a:r>
              <a:rPr lang="en-CA" sz="5100" dirty="0"/>
              <a:t> </a:t>
            </a:r>
          </a:p>
        </p:txBody>
      </p:sp>
      <p:pic>
        <p:nvPicPr>
          <p:cNvPr id="2" name="Video 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641499"/>
            <a:ext cx="9144000" cy="4605864"/>
          </a:xfrm>
          <a:prstGeom prst="rect">
            <a:avLst/>
          </a:prstGeom>
        </p:spPr>
      </p:pic>
    </p:spTree>
    <p:extLst>
      <p:ext uri="{BB962C8B-B14F-4D97-AF65-F5344CB8AC3E}">
        <p14:creationId xmlns:p14="http://schemas.microsoft.com/office/powerpoint/2010/main" val="3779720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130" y="226243"/>
            <a:ext cx="8229600" cy="1354162"/>
          </a:xfrm>
        </p:spPr>
        <p:txBody>
          <a:bodyPr>
            <a:normAutofit/>
          </a:bodyPr>
          <a:lstStyle/>
          <a:p>
            <a:r>
              <a:rPr lang="en-CA" b="1" dirty="0"/>
              <a:t>Answer 3	 </a:t>
            </a:r>
          </a:p>
        </p:txBody>
      </p:sp>
      <p:pic>
        <p:nvPicPr>
          <p:cNvPr id="6" name="Picture 5" descr="C:\Documents and Settings\Receptionist\My Documents\My Pictures\yrsa.jpg"/>
          <p:cNvPicPr/>
          <p:nvPr/>
        </p:nvPicPr>
        <p:blipFill>
          <a:blip r:embed="rId2" cstate="print"/>
          <a:srcRect/>
          <a:stretch>
            <a:fillRect/>
          </a:stretch>
        </p:blipFill>
        <p:spPr bwMode="auto">
          <a:xfrm>
            <a:off x="275890" y="287337"/>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275890" y="1558056"/>
            <a:ext cx="8616590" cy="5183312"/>
          </a:xfrm>
        </p:spPr>
        <p:txBody>
          <a:bodyPr>
            <a:normAutofit fontScale="25000" lnSpcReduction="20000"/>
          </a:bodyPr>
          <a:lstStyle/>
          <a:p>
            <a:pPr marL="0" indent="0">
              <a:buNone/>
            </a:pPr>
            <a:r>
              <a:rPr lang="en-US" sz="14800" b="1" dirty="0"/>
              <a:t> Indirect free kick</a:t>
            </a:r>
          </a:p>
          <a:p>
            <a:pPr marL="0" indent="0">
              <a:buNone/>
            </a:pPr>
            <a:r>
              <a:rPr lang="en-US" sz="14800" b="1" dirty="0"/>
              <a:t>An indirect free kick is awarded if a player: </a:t>
            </a:r>
          </a:p>
          <a:p>
            <a:pPr marL="0" indent="0">
              <a:buNone/>
            </a:pPr>
            <a:r>
              <a:rPr lang="en-US" sz="14800" dirty="0"/>
              <a:t>prevents the goalkeeper from releasing the ball from the hands or kicks or attempts to kick the ball when the goalkeeper is in the process of releasing it.</a:t>
            </a:r>
          </a:p>
          <a:p>
            <a:pPr marL="0" indent="0">
              <a:buNone/>
            </a:pPr>
            <a:r>
              <a:rPr lang="en-US" sz="14800" dirty="0"/>
              <a:t>A goalkeeper cannot be challenged by an opponent when in control of the ball with the hands</a:t>
            </a:r>
          </a:p>
          <a:p>
            <a:pPr marL="0" indent="0">
              <a:buNone/>
            </a:pPr>
            <a:endParaRPr lang="en-US" sz="6700" b="1" dirty="0"/>
          </a:p>
          <a:p>
            <a:pPr marL="0" indent="0">
              <a:buNone/>
            </a:pPr>
            <a:r>
              <a:rPr lang="en-US" sz="6700" b="1" dirty="0"/>
              <a:t> </a:t>
            </a:r>
            <a:endParaRPr lang="en-US" sz="6700" dirty="0"/>
          </a:p>
          <a:p>
            <a:pPr marL="0" indent="0">
              <a:buNone/>
            </a:pPr>
            <a:endParaRPr lang="en-CA" dirty="0"/>
          </a:p>
          <a:p>
            <a:pPr marL="0" indent="0">
              <a:buNone/>
            </a:pPr>
            <a:endParaRPr lang="en-US" dirty="0"/>
          </a:p>
          <a:p>
            <a:pPr marL="0" indent="0">
              <a:buNone/>
            </a:pPr>
            <a:endParaRPr lang="en-CA" dirty="0"/>
          </a:p>
          <a:p>
            <a:pPr marL="0" indent="0">
              <a:buNone/>
            </a:pPr>
            <a:endParaRPr lang="en-CA" dirty="0"/>
          </a:p>
          <a:p>
            <a:pPr marL="0" indent="0">
              <a:buNone/>
            </a:pPr>
            <a:r>
              <a:rPr lang="en-CA" sz="5100" dirty="0"/>
              <a:t> </a:t>
            </a:r>
          </a:p>
        </p:txBody>
      </p:sp>
    </p:spTree>
    <p:extLst>
      <p:ext uri="{BB962C8B-B14F-4D97-AF65-F5344CB8AC3E}">
        <p14:creationId xmlns:p14="http://schemas.microsoft.com/office/powerpoint/2010/main" val="1827489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130" y="226243"/>
            <a:ext cx="8229600" cy="1354162"/>
          </a:xfrm>
        </p:spPr>
        <p:txBody>
          <a:bodyPr>
            <a:normAutofit/>
          </a:bodyPr>
          <a:lstStyle/>
          <a:p>
            <a:r>
              <a:rPr lang="en-CA" b="1" dirty="0"/>
              <a:t>Answer 3	 </a:t>
            </a:r>
          </a:p>
        </p:txBody>
      </p:sp>
      <p:pic>
        <p:nvPicPr>
          <p:cNvPr id="6" name="Picture 5" descr="C:\Documents and Settings\Receptionist\My Documents\My Pictures\yrsa.jpg"/>
          <p:cNvPicPr/>
          <p:nvPr/>
        </p:nvPicPr>
        <p:blipFill>
          <a:blip r:embed="rId2" cstate="print"/>
          <a:srcRect/>
          <a:stretch>
            <a:fillRect/>
          </a:stretch>
        </p:blipFill>
        <p:spPr bwMode="auto">
          <a:xfrm>
            <a:off x="275890" y="287337"/>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275890" y="1558056"/>
            <a:ext cx="8616590" cy="5183312"/>
          </a:xfrm>
        </p:spPr>
        <p:txBody>
          <a:bodyPr>
            <a:normAutofit fontScale="25000" lnSpcReduction="20000"/>
          </a:bodyPr>
          <a:lstStyle/>
          <a:p>
            <a:pPr marL="0" indent="0">
              <a:buNone/>
            </a:pPr>
            <a:r>
              <a:rPr lang="en-US" sz="14800" dirty="0"/>
              <a:t>The goalkeeper had the ball in his hands and was attempting to throw the ball. The Green Player jumped up in front of the goalkeeper as he was throwing the ball. This prevented the goalkeeper from releasing the ball . The referee in this video made the correct decision and awarded an indirect free kick  to the White Team. </a:t>
            </a:r>
          </a:p>
          <a:p>
            <a:pPr marL="0" indent="0">
              <a:buNone/>
            </a:pPr>
            <a:r>
              <a:rPr lang="en-US" sz="14800" dirty="0"/>
              <a:t>No </a:t>
            </a:r>
            <a:r>
              <a:rPr lang="en-US" sz="14800"/>
              <a:t>fu.rther</a:t>
            </a:r>
            <a:r>
              <a:rPr lang="en-US" sz="14800" dirty="0"/>
              <a:t> action (no caution)</a:t>
            </a:r>
          </a:p>
          <a:p>
            <a:pPr marL="0" indent="0">
              <a:buNone/>
            </a:pPr>
            <a:endParaRPr lang="en-US" sz="6700" b="1" dirty="0"/>
          </a:p>
          <a:p>
            <a:pPr marL="0" indent="0">
              <a:buNone/>
            </a:pPr>
            <a:r>
              <a:rPr lang="en-US" sz="6700" b="1" dirty="0"/>
              <a:t> </a:t>
            </a:r>
            <a:endParaRPr lang="en-US" sz="6700" dirty="0"/>
          </a:p>
          <a:p>
            <a:pPr marL="0" indent="0">
              <a:buNone/>
            </a:pPr>
            <a:endParaRPr lang="en-CA" dirty="0"/>
          </a:p>
          <a:p>
            <a:pPr marL="0" indent="0">
              <a:buNone/>
            </a:pPr>
            <a:endParaRPr lang="en-US" dirty="0"/>
          </a:p>
          <a:p>
            <a:pPr marL="0" indent="0">
              <a:buNone/>
            </a:pPr>
            <a:endParaRPr lang="en-CA" dirty="0"/>
          </a:p>
          <a:p>
            <a:pPr marL="0" indent="0">
              <a:buNone/>
            </a:pPr>
            <a:endParaRPr lang="en-CA" dirty="0"/>
          </a:p>
          <a:p>
            <a:pPr marL="0" indent="0">
              <a:buNone/>
            </a:pPr>
            <a:r>
              <a:rPr lang="en-CA" sz="5100" dirty="0"/>
              <a:t> </a:t>
            </a:r>
          </a:p>
        </p:txBody>
      </p:sp>
    </p:spTree>
    <p:extLst>
      <p:ext uri="{BB962C8B-B14F-4D97-AF65-F5344CB8AC3E}">
        <p14:creationId xmlns:p14="http://schemas.microsoft.com/office/powerpoint/2010/main" val="1649477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130" y="226243"/>
            <a:ext cx="8229600" cy="1354162"/>
          </a:xfrm>
        </p:spPr>
        <p:txBody>
          <a:bodyPr>
            <a:normAutofit/>
          </a:bodyPr>
          <a:lstStyle/>
          <a:p>
            <a:r>
              <a:rPr lang="en-CA" b="1" dirty="0"/>
              <a:t>Answer 3	 </a:t>
            </a:r>
          </a:p>
        </p:txBody>
      </p:sp>
      <p:pic>
        <p:nvPicPr>
          <p:cNvPr id="6" name="Picture 5" descr="C:\Documents and Settings\Receptionist\My Documents\My Pictures\yrsa.jpg"/>
          <p:cNvPicPr/>
          <p:nvPr/>
        </p:nvPicPr>
        <p:blipFill>
          <a:blip r:embed="rId2" cstate="print"/>
          <a:srcRect/>
          <a:stretch>
            <a:fillRect/>
          </a:stretch>
        </p:blipFill>
        <p:spPr bwMode="auto">
          <a:xfrm>
            <a:off x="275890" y="287337"/>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275890" y="1558056"/>
            <a:ext cx="8616590" cy="5183312"/>
          </a:xfrm>
        </p:spPr>
        <p:txBody>
          <a:bodyPr>
            <a:normAutofit fontScale="25000" lnSpcReduction="20000"/>
          </a:bodyPr>
          <a:lstStyle/>
          <a:p>
            <a:pPr marL="0" indent="0">
              <a:buNone/>
            </a:pPr>
            <a:r>
              <a:rPr lang="en-US" sz="16000" dirty="0"/>
              <a:t>Now if you believe this was not preventing the goalkeeper </a:t>
            </a:r>
            <a:r>
              <a:rPr lang="en-US" sz="16000"/>
              <a:t>from  </a:t>
            </a:r>
            <a:r>
              <a:rPr lang="en-US" sz="16000" dirty="0"/>
              <a:t>releasing the ball then it is still no goal as the ball hit the Green Player in the head and went to a teammate in an offside position. </a:t>
            </a:r>
          </a:p>
          <a:p>
            <a:pPr marL="0" indent="0">
              <a:buNone/>
            </a:pPr>
            <a:r>
              <a:rPr lang="en-US" sz="16000" dirty="0"/>
              <a:t>But the correct decision is indirect free kick for preventing the goalkeeper from releasing the ball.  </a:t>
            </a:r>
          </a:p>
          <a:p>
            <a:pPr marL="0" indent="0">
              <a:buNone/>
            </a:pPr>
            <a:endParaRPr lang="en-US" sz="6700" b="1" dirty="0"/>
          </a:p>
          <a:p>
            <a:pPr marL="0" indent="0">
              <a:buNone/>
            </a:pPr>
            <a:r>
              <a:rPr lang="en-US" sz="6700" b="1" dirty="0"/>
              <a:t> </a:t>
            </a:r>
            <a:endParaRPr lang="en-US" sz="6700" dirty="0"/>
          </a:p>
          <a:p>
            <a:pPr marL="0" indent="0">
              <a:buNone/>
            </a:pPr>
            <a:endParaRPr lang="en-CA" dirty="0"/>
          </a:p>
          <a:p>
            <a:pPr marL="0" indent="0">
              <a:buNone/>
            </a:pPr>
            <a:endParaRPr lang="en-US" dirty="0"/>
          </a:p>
          <a:p>
            <a:pPr marL="0" indent="0">
              <a:buNone/>
            </a:pPr>
            <a:endParaRPr lang="en-CA" dirty="0"/>
          </a:p>
          <a:p>
            <a:pPr marL="0" indent="0">
              <a:buNone/>
            </a:pPr>
            <a:endParaRPr lang="en-CA" dirty="0"/>
          </a:p>
          <a:p>
            <a:pPr marL="0" indent="0">
              <a:buNone/>
            </a:pPr>
            <a:r>
              <a:rPr lang="en-CA" sz="5100" dirty="0"/>
              <a:t> </a:t>
            </a:r>
          </a:p>
        </p:txBody>
      </p:sp>
    </p:spTree>
    <p:extLst>
      <p:ext uri="{BB962C8B-B14F-4D97-AF65-F5344CB8AC3E}">
        <p14:creationId xmlns:p14="http://schemas.microsoft.com/office/powerpoint/2010/main" val="261089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54162"/>
          </a:xfrm>
        </p:spPr>
        <p:txBody>
          <a:bodyPr>
            <a:normAutofit/>
          </a:bodyPr>
          <a:lstStyle/>
          <a:p>
            <a:r>
              <a:rPr lang="en-CA" sz="2400" b="1" dirty="0"/>
              <a:t>YORK REGION SOCCER ASSOCIATION </a:t>
            </a:r>
            <a:br>
              <a:rPr lang="en-CA" sz="2400" b="1" dirty="0"/>
            </a:br>
            <a:r>
              <a:rPr lang="en-CA" sz="2400" b="1" dirty="0"/>
              <a:t>REFEREE EDUCATION SESSION </a:t>
            </a:r>
          </a:p>
        </p:txBody>
      </p:sp>
      <p:sp>
        <p:nvSpPr>
          <p:cNvPr id="5" name="Content Placeholder 4"/>
          <p:cNvSpPr>
            <a:spLocks noGrp="1"/>
          </p:cNvSpPr>
          <p:nvPr>
            <p:ph idx="1"/>
          </p:nvPr>
        </p:nvSpPr>
        <p:spPr/>
        <p:txBody>
          <a:bodyPr>
            <a:normAutofit/>
          </a:bodyPr>
          <a:lstStyle/>
          <a:p>
            <a:pPr marL="0" indent="0">
              <a:buNone/>
            </a:pPr>
            <a:r>
              <a:rPr lang="en-US" dirty="0"/>
              <a:t>Welcome back to another referee education session presented by the York Referee Soccer Association. Tonight’s session we will discuss the  3 videos you were sent and ask you to not only make a decision but to back your decision with the LOTG.</a:t>
            </a:r>
          </a:p>
          <a:p>
            <a:pPr marL="0" indent="0">
              <a:buNone/>
            </a:pPr>
            <a:r>
              <a:rPr lang="en-US" b="1" dirty="0"/>
              <a:t>I encourage you to chat amongst your fellow referees. There are no bad question</a:t>
            </a:r>
          </a:p>
        </p:txBody>
      </p:sp>
      <p:pic>
        <p:nvPicPr>
          <p:cNvPr id="6" name="Picture 5" descr="C:\Documents and Settings\Receptionist\My Documents\My Pictures\yrsa.jpg"/>
          <p:cNvPicPr/>
          <p:nvPr/>
        </p:nvPicPr>
        <p:blipFill>
          <a:blip r:embed="rId3" cstate="print"/>
          <a:srcRect/>
          <a:stretch>
            <a:fillRect/>
          </a:stretch>
        </p:blipFill>
        <p:spPr bwMode="auto">
          <a:xfrm>
            <a:off x="467544" y="332656"/>
            <a:ext cx="1679451" cy="127071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130" y="226243"/>
            <a:ext cx="8229600" cy="1354162"/>
          </a:xfrm>
        </p:spPr>
        <p:txBody>
          <a:bodyPr>
            <a:normAutofit fontScale="90000"/>
          </a:bodyPr>
          <a:lstStyle/>
          <a:p>
            <a:r>
              <a:rPr lang="en-CA" b="1" dirty="0"/>
              <a:t> Question 4	</a:t>
            </a:r>
            <a:br>
              <a:rPr lang="en-CA" b="1" dirty="0"/>
            </a:br>
            <a:r>
              <a:rPr lang="en-CA" b="1" dirty="0"/>
              <a:t>Bonus Video </a:t>
            </a:r>
          </a:p>
        </p:txBody>
      </p:sp>
      <p:pic>
        <p:nvPicPr>
          <p:cNvPr id="6" name="Picture 5" descr="C:\Documents and Settings\Receptionist\My Documents\My Pictures\yrsa.jpg"/>
          <p:cNvPicPr/>
          <p:nvPr/>
        </p:nvPicPr>
        <p:blipFill>
          <a:blip r:embed="rId2" cstate="print"/>
          <a:srcRect/>
          <a:stretch>
            <a:fillRect/>
          </a:stretch>
        </p:blipFill>
        <p:spPr bwMode="auto">
          <a:xfrm>
            <a:off x="119380" y="84486"/>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275890" y="1558056"/>
            <a:ext cx="8616590" cy="5183312"/>
          </a:xfrm>
        </p:spPr>
        <p:txBody>
          <a:bodyPr>
            <a:normAutofit fontScale="32500" lnSpcReduction="20000"/>
          </a:bodyPr>
          <a:lstStyle/>
          <a:p>
            <a:pPr marL="0" indent="0">
              <a:buNone/>
            </a:pPr>
            <a:endParaRPr lang="en-US" sz="12800" b="1" dirty="0"/>
          </a:p>
          <a:p>
            <a:pPr marL="0" indent="0">
              <a:buNone/>
            </a:pPr>
            <a:r>
              <a:rPr lang="en-US" sz="12800" b="1" dirty="0"/>
              <a:t>Let’s look at Video 4.</a:t>
            </a:r>
          </a:p>
          <a:p>
            <a:pPr marL="0" indent="0">
              <a:buNone/>
            </a:pPr>
            <a:r>
              <a:rPr lang="en-US" sz="12800" b="1" dirty="0"/>
              <a:t>What is your decision?</a:t>
            </a:r>
          </a:p>
          <a:p>
            <a:pPr marL="0" indent="0">
              <a:buNone/>
            </a:pPr>
            <a:r>
              <a:rPr lang="en-US" sz="12800" b="1" dirty="0"/>
              <a:t>Why?</a:t>
            </a:r>
          </a:p>
          <a:p>
            <a:pPr marL="0" indent="0">
              <a:buNone/>
            </a:pPr>
            <a:r>
              <a:rPr lang="en-US" sz="12800" b="1" dirty="0"/>
              <a:t>Back up your answer with the LOTG. </a:t>
            </a:r>
          </a:p>
          <a:p>
            <a:pPr marL="0" indent="0">
              <a:buNone/>
            </a:pPr>
            <a:endParaRPr lang="en-US" sz="6700" b="1" dirty="0"/>
          </a:p>
          <a:p>
            <a:pPr marL="0" indent="0">
              <a:buNone/>
            </a:pPr>
            <a:r>
              <a:rPr lang="en-US" sz="6700" b="1" dirty="0"/>
              <a:t> </a:t>
            </a:r>
            <a:endParaRPr lang="en-US" sz="6700" dirty="0"/>
          </a:p>
          <a:p>
            <a:pPr marL="0" indent="0">
              <a:buNone/>
            </a:pPr>
            <a:endParaRPr lang="en-CA" dirty="0"/>
          </a:p>
          <a:p>
            <a:pPr marL="0" indent="0">
              <a:buNone/>
            </a:pPr>
            <a:endParaRPr lang="en-US" dirty="0"/>
          </a:p>
          <a:p>
            <a:pPr marL="0" indent="0">
              <a:buNone/>
            </a:pPr>
            <a:endParaRPr lang="en-CA" dirty="0"/>
          </a:p>
          <a:p>
            <a:pPr marL="0" indent="0">
              <a:buNone/>
            </a:pPr>
            <a:endParaRPr lang="en-CA" dirty="0"/>
          </a:p>
          <a:p>
            <a:pPr marL="0" indent="0">
              <a:buNone/>
            </a:pPr>
            <a:r>
              <a:rPr lang="en-CA" sz="5100" dirty="0"/>
              <a:t> </a:t>
            </a:r>
          </a:p>
        </p:txBody>
      </p:sp>
    </p:spTree>
    <p:extLst>
      <p:ext uri="{BB962C8B-B14F-4D97-AF65-F5344CB8AC3E}">
        <p14:creationId xmlns:p14="http://schemas.microsoft.com/office/powerpoint/2010/main" val="4098476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130" y="226243"/>
            <a:ext cx="8229600" cy="1354162"/>
          </a:xfrm>
        </p:spPr>
        <p:txBody>
          <a:bodyPr>
            <a:normAutofit fontScale="90000"/>
          </a:bodyPr>
          <a:lstStyle/>
          <a:p>
            <a:r>
              <a:rPr lang="en-CA" b="1" dirty="0"/>
              <a:t>Question 4</a:t>
            </a:r>
            <a:br>
              <a:rPr lang="en-CA" b="1" dirty="0"/>
            </a:br>
            <a:r>
              <a:rPr lang="en-CA" b="1" dirty="0"/>
              <a:t> Video 4	 </a:t>
            </a:r>
          </a:p>
        </p:txBody>
      </p:sp>
      <p:pic>
        <p:nvPicPr>
          <p:cNvPr id="6" name="Picture 5" descr="C:\Documents and Settings\Receptionist\My Documents\My Pictures\yrsa.jpg"/>
          <p:cNvPicPr/>
          <p:nvPr/>
        </p:nvPicPr>
        <p:blipFill>
          <a:blip r:embed="rId4" cstate="print"/>
          <a:srcRect/>
          <a:stretch>
            <a:fillRect/>
          </a:stretch>
        </p:blipFill>
        <p:spPr bwMode="auto">
          <a:xfrm>
            <a:off x="275890" y="287337"/>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107504" y="1558056"/>
            <a:ext cx="8928992" cy="5299944"/>
          </a:xfrm>
        </p:spPr>
        <p:txBody>
          <a:bodyPr>
            <a:normAutofit fontScale="55000" lnSpcReduction="20000"/>
          </a:bodyPr>
          <a:lstStyle/>
          <a:p>
            <a:pPr marL="0" indent="0">
              <a:buNone/>
            </a:pPr>
            <a:endParaRPr lang="en-US" sz="14400" dirty="0"/>
          </a:p>
          <a:p>
            <a:pPr marL="0" indent="0">
              <a:buNone/>
            </a:pPr>
            <a:r>
              <a:rPr lang="en-US" sz="14800" b="1" dirty="0"/>
              <a:t>  </a:t>
            </a:r>
            <a:endParaRPr lang="en-US" sz="14800" dirty="0"/>
          </a:p>
          <a:p>
            <a:pPr marL="0" indent="0">
              <a:buNone/>
            </a:pPr>
            <a:endParaRPr lang="en-US" sz="6700" b="1" dirty="0"/>
          </a:p>
          <a:p>
            <a:pPr marL="0" indent="0">
              <a:buNone/>
            </a:pPr>
            <a:r>
              <a:rPr lang="en-US" sz="6700" b="1" dirty="0"/>
              <a:t> </a:t>
            </a:r>
            <a:endParaRPr lang="en-US" sz="6700" dirty="0"/>
          </a:p>
          <a:p>
            <a:pPr marL="0" indent="0">
              <a:buNone/>
            </a:pPr>
            <a:endParaRPr lang="en-CA" dirty="0"/>
          </a:p>
          <a:p>
            <a:pPr marL="0" indent="0">
              <a:buNone/>
            </a:pPr>
            <a:endParaRPr lang="en-US" dirty="0"/>
          </a:p>
          <a:p>
            <a:pPr marL="0" indent="0">
              <a:buNone/>
            </a:pPr>
            <a:endParaRPr lang="en-CA" dirty="0"/>
          </a:p>
          <a:p>
            <a:pPr marL="0" indent="0">
              <a:buNone/>
            </a:pPr>
            <a:endParaRPr lang="en-CA" dirty="0"/>
          </a:p>
          <a:p>
            <a:pPr marL="0" indent="0">
              <a:buNone/>
            </a:pPr>
            <a:r>
              <a:rPr lang="en-CA" sz="5100" dirty="0"/>
              <a:t> </a:t>
            </a:r>
          </a:p>
        </p:txBody>
      </p:sp>
      <p:pic>
        <p:nvPicPr>
          <p:cNvPr id="2" name="Video 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772816"/>
            <a:ext cx="9144000" cy="5013765"/>
          </a:xfrm>
          <a:prstGeom prst="rect">
            <a:avLst/>
          </a:prstGeom>
        </p:spPr>
      </p:pic>
    </p:spTree>
    <p:extLst>
      <p:ext uri="{BB962C8B-B14F-4D97-AF65-F5344CB8AC3E}">
        <p14:creationId xmlns:p14="http://schemas.microsoft.com/office/powerpoint/2010/main" val="210694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130" y="226243"/>
            <a:ext cx="8229600" cy="1354162"/>
          </a:xfrm>
        </p:spPr>
        <p:txBody>
          <a:bodyPr>
            <a:normAutofit/>
          </a:bodyPr>
          <a:lstStyle/>
          <a:p>
            <a:r>
              <a:rPr lang="en-CA" b="1" dirty="0"/>
              <a:t>Answer 4	 </a:t>
            </a:r>
          </a:p>
        </p:txBody>
      </p:sp>
      <p:pic>
        <p:nvPicPr>
          <p:cNvPr id="6" name="Picture 5" descr="C:\Documents and Settings\Receptionist\My Documents\My Pictures\yrsa.jpg"/>
          <p:cNvPicPr/>
          <p:nvPr/>
        </p:nvPicPr>
        <p:blipFill>
          <a:blip r:embed="rId2" cstate="print"/>
          <a:srcRect/>
          <a:stretch>
            <a:fillRect/>
          </a:stretch>
        </p:blipFill>
        <p:spPr bwMode="auto">
          <a:xfrm>
            <a:off x="275890" y="287337"/>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275890" y="1558056"/>
            <a:ext cx="8616590" cy="5183312"/>
          </a:xfrm>
        </p:spPr>
        <p:txBody>
          <a:bodyPr>
            <a:normAutofit fontScale="32500" lnSpcReduction="20000"/>
          </a:bodyPr>
          <a:lstStyle/>
          <a:p>
            <a:pPr marL="0" indent="0">
              <a:buNone/>
            </a:pPr>
            <a:r>
              <a:rPr lang="en-US" sz="14800" b="1" dirty="0" err="1"/>
              <a:t>Gooooaaaalllll</a:t>
            </a:r>
            <a:r>
              <a:rPr lang="en-US" sz="14800" b="1" dirty="0"/>
              <a:t> </a:t>
            </a:r>
          </a:p>
          <a:p>
            <a:pPr marL="0" indent="0">
              <a:buNone/>
            </a:pPr>
            <a:endParaRPr lang="en-US" sz="14800" b="1" dirty="0"/>
          </a:p>
          <a:p>
            <a:pPr marL="0" indent="0">
              <a:buNone/>
            </a:pPr>
            <a:r>
              <a:rPr lang="en-US" sz="14800" dirty="0"/>
              <a:t>I will leave it to you as a match official to decide what decision needs to be made in Video 4</a:t>
            </a:r>
          </a:p>
          <a:p>
            <a:pPr marL="0" indent="0">
              <a:buNone/>
            </a:pPr>
            <a:endParaRPr lang="en-US" sz="6700" b="1" dirty="0"/>
          </a:p>
          <a:p>
            <a:pPr marL="0" indent="0">
              <a:buNone/>
            </a:pPr>
            <a:r>
              <a:rPr lang="en-US" sz="6700" b="1" dirty="0"/>
              <a:t> </a:t>
            </a:r>
            <a:endParaRPr lang="en-US" sz="6700" dirty="0"/>
          </a:p>
          <a:p>
            <a:pPr marL="0" indent="0">
              <a:buNone/>
            </a:pPr>
            <a:endParaRPr lang="en-CA" dirty="0"/>
          </a:p>
          <a:p>
            <a:pPr marL="0" indent="0">
              <a:buNone/>
            </a:pPr>
            <a:endParaRPr lang="en-US" dirty="0"/>
          </a:p>
          <a:p>
            <a:pPr marL="0" indent="0">
              <a:buNone/>
            </a:pPr>
            <a:endParaRPr lang="en-CA" dirty="0"/>
          </a:p>
          <a:p>
            <a:pPr marL="0" indent="0">
              <a:buNone/>
            </a:pPr>
            <a:endParaRPr lang="en-CA" dirty="0"/>
          </a:p>
          <a:p>
            <a:pPr marL="0" indent="0">
              <a:buNone/>
            </a:pPr>
            <a:r>
              <a:rPr lang="en-CA" sz="5100" dirty="0"/>
              <a:t> </a:t>
            </a:r>
          </a:p>
        </p:txBody>
      </p:sp>
    </p:spTree>
    <p:extLst>
      <p:ext uri="{BB962C8B-B14F-4D97-AF65-F5344CB8AC3E}">
        <p14:creationId xmlns:p14="http://schemas.microsoft.com/office/powerpoint/2010/main" val="376168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54162"/>
          </a:xfrm>
        </p:spPr>
        <p:txBody>
          <a:bodyPr>
            <a:normAutofit/>
          </a:bodyPr>
          <a:lstStyle/>
          <a:p>
            <a:r>
              <a:rPr lang="en-CA" b="1" dirty="0"/>
              <a:t> </a:t>
            </a:r>
            <a:r>
              <a:rPr lang="en-CA" sz="2800" b="1" dirty="0"/>
              <a:t>YRSA REFEREE EDUCATION</a:t>
            </a:r>
            <a:r>
              <a:rPr lang="en-CA" b="1" dirty="0"/>
              <a:t>	 </a:t>
            </a:r>
          </a:p>
        </p:txBody>
      </p:sp>
      <p:pic>
        <p:nvPicPr>
          <p:cNvPr id="6" name="Picture 5" descr="C:\Documents and Settings\Receptionist\My Documents\My Pictures\yrsa.jpg"/>
          <p:cNvPicPr/>
          <p:nvPr/>
        </p:nvPicPr>
        <p:blipFill>
          <a:blip r:embed="rId2" cstate="print"/>
          <a:srcRect/>
          <a:stretch>
            <a:fillRect/>
          </a:stretch>
        </p:blipFill>
        <p:spPr bwMode="auto">
          <a:xfrm>
            <a:off x="467544" y="332656"/>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457200" y="1600200"/>
            <a:ext cx="8435280" cy="4997152"/>
          </a:xfrm>
        </p:spPr>
        <p:txBody>
          <a:bodyPr>
            <a:normAutofit fontScale="70000" lnSpcReduction="20000"/>
          </a:bodyPr>
          <a:lstStyle/>
          <a:p>
            <a:pPr marL="0" indent="0">
              <a:buNone/>
            </a:pPr>
            <a:r>
              <a:rPr lang="en-CA" sz="5100" b="1" dirty="0"/>
              <a:t> This ends the presentation for tonight. The presentation will be available until 9pm for anyone that would like to go over any videos or questions.  The session will also be posted on the YRSA website for anyone to use as a reference </a:t>
            </a:r>
          </a:p>
          <a:p>
            <a:pPr marL="0" indent="0">
              <a:buNone/>
            </a:pPr>
            <a:r>
              <a:rPr lang="en-CA" sz="5100" b="1" dirty="0"/>
              <a:t>Thank you for tuning in and have a good night.</a:t>
            </a:r>
          </a:p>
          <a:p>
            <a:pPr marL="0" indent="0">
              <a:buNone/>
            </a:pPr>
            <a:endParaRPr lang="en-CA" sz="5100" dirty="0"/>
          </a:p>
          <a:p>
            <a:pPr marL="0" indent="0">
              <a:buNone/>
            </a:pPr>
            <a:r>
              <a:rPr lang="en-CA" sz="5100" dirty="0"/>
              <a:t> </a:t>
            </a:r>
          </a:p>
        </p:txBody>
      </p:sp>
    </p:spTree>
    <p:extLst>
      <p:ext uri="{BB962C8B-B14F-4D97-AF65-F5344CB8AC3E}">
        <p14:creationId xmlns:p14="http://schemas.microsoft.com/office/powerpoint/2010/main" val="83494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54162"/>
          </a:xfrm>
        </p:spPr>
        <p:txBody>
          <a:bodyPr>
            <a:normAutofit/>
          </a:bodyPr>
          <a:lstStyle/>
          <a:p>
            <a:r>
              <a:rPr lang="en-CA" b="1" dirty="0"/>
              <a:t>       Question 1</a:t>
            </a:r>
          </a:p>
        </p:txBody>
      </p:sp>
      <p:pic>
        <p:nvPicPr>
          <p:cNvPr id="6" name="Picture 5" descr="C:\Documents and Settings\Receptionist\My Documents\My Pictures\yrsa.jpg"/>
          <p:cNvPicPr/>
          <p:nvPr/>
        </p:nvPicPr>
        <p:blipFill>
          <a:blip r:embed="rId2" cstate="print"/>
          <a:srcRect/>
          <a:stretch>
            <a:fillRect/>
          </a:stretch>
        </p:blipFill>
        <p:spPr bwMode="auto">
          <a:xfrm>
            <a:off x="275890" y="408118"/>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p:txBody>
          <a:bodyPr>
            <a:normAutofit/>
          </a:bodyPr>
          <a:lstStyle/>
          <a:p>
            <a:pPr marL="0" indent="0">
              <a:buNone/>
            </a:pPr>
            <a:endParaRPr lang="en-CA" b="1" dirty="0"/>
          </a:p>
          <a:p>
            <a:pPr marL="0" indent="0">
              <a:buNone/>
            </a:pPr>
            <a:r>
              <a:rPr lang="en-CA" b="1" dirty="0"/>
              <a:t>Let’s look at Video 1.</a:t>
            </a:r>
          </a:p>
          <a:p>
            <a:pPr marL="0" indent="0">
              <a:buNone/>
            </a:pPr>
            <a:r>
              <a:rPr lang="en-CA" b="1" dirty="0"/>
              <a:t>What is your decision?</a:t>
            </a:r>
          </a:p>
          <a:p>
            <a:pPr marL="0" indent="0">
              <a:buNone/>
            </a:pPr>
            <a:r>
              <a:rPr lang="en-CA" b="1" dirty="0"/>
              <a:t>Why?</a:t>
            </a:r>
          </a:p>
          <a:p>
            <a:pPr marL="0" indent="0">
              <a:buNone/>
            </a:pPr>
            <a:r>
              <a:rPr lang="en-CA" b="1" dirty="0"/>
              <a:t>Back up your answer with the LOTG. </a:t>
            </a:r>
            <a:endParaRPr lang="en-US" b="1" dirty="0"/>
          </a:p>
          <a:p>
            <a:pPr marL="0" indent="0">
              <a:buNone/>
            </a:pPr>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54162"/>
          </a:xfrm>
        </p:spPr>
        <p:txBody>
          <a:bodyPr>
            <a:normAutofit fontScale="90000"/>
          </a:bodyPr>
          <a:lstStyle/>
          <a:p>
            <a:r>
              <a:rPr lang="en-CA" b="1" dirty="0"/>
              <a:t>       Question 1</a:t>
            </a:r>
            <a:br>
              <a:rPr lang="en-CA" b="1" dirty="0"/>
            </a:br>
            <a:r>
              <a:rPr lang="en-CA" b="1" dirty="0"/>
              <a:t>        Video 1	 </a:t>
            </a:r>
          </a:p>
        </p:txBody>
      </p:sp>
      <p:pic>
        <p:nvPicPr>
          <p:cNvPr id="6" name="Picture 5" descr="C:\Documents and Settings\Receptionist\My Documents\My Pictures\yrsa.jpg"/>
          <p:cNvPicPr/>
          <p:nvPr/>
        </p:nvPicPr>
        <p:blipFill>
          <a:blip r:embed="rId4" cstate="print"/>
          <a:srcRect/>
          <a:stretch>
            <a:fillRect/>
          </a:stretch>
        </p:blipFill>
        <p:spPr bwMode="auto">
          <a:xfrm>
            <a:off x="275890" y="274638"/>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p:txBody>
          <a:bodyPr>
            <a:normAutofit/>
          </a:bodyPr>
          <a:lstStyle/>
          <a:p>
            <a:pPr marL="0" indent="0">
              <a:buNone/>
            </a:pPr>
            <a:r>
              <a:rPr lang="en-CA" b="1" dirty="0"/>
              <a:t> </a:t>
            </a:r>
            <a:endParaRPr lang="en-US" b="1" dirty="0"/>
          </a:p>
          <a:p>
            <a:pPr marL="0" indent="0">
              <a:buNone/>
            </a:pPr>
            <a:endParaRPr lang="en-CA" dirty="0"/>
          </a:p>
        </p:txBody>
      </p:sp>
      <p:pic>
        <p:nvPicPr>
          <p:cNvPr id="2" name="Video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988840"/>
            <a:ext cx="9046840" cy="4869160"/>
          </a:xfrm>
          <a:prstGeom prst="rect">
            <a:avLst/>
          </a:prstGeom>
        </p:spPr>
      </p:pic>
    </p:spTree>
    <p:extLst>
      <p:ext uri="{BB962C8B-B14F-4D97-AF65-F5344CB8AC3E}">
        <p14:creationId xmlns:p14="http://schemas.microsoft.com/office/powerpoint/2010/main" val="22918194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54162"/>
          </a:xfrm>
        </p:spPr>
        <p:txBody>
          <a:bodyPr>
            <a:normAutofit/>
          </a:bodyPr>
          <a:lstStyle/>
          <a:p>
            <a:r>
              <a:rPr lang="en-CA" b="1" dirty="0"/>
              <a:t>       Answer 1	 </a:t>
            </a:r>
          </a:p>
        </p:txBody>
      </p:sp>
      <p:pic>
        <p:nvPicPr>
          <p:cNvPr id="6" name="Picture 5" descr="C:\Documents and Settings\Receptionist\My Documents\My Pictures\yrsa.jpg"/>
          <p:cNvPicPr/>
          <p:nvPr/>
        </p:nvPicPr>
        <p:blipFill>
          <a:blip r:embed="rId2" cstate="print"/>
          <a:srcRect/>
          <a:stretch>
            <a:fillRect/>
          </a:stretch>
        </p:blipFill>
        <p:spPr bwMode="auto">
          <a:xfrm>
            <a:off x="275890" y="274638"/>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p:txBody>
          <a:bodyPr>
            <a:normAutofit lnSpcReduction="10000"/>
          </a:bodyPr>
          <a:lstStyle/>
          <a:p>
            <a:pPr marL="514350" indent="-514350">
              <a:buAutoNum type="arabicPeriod"/>
            </a:pPr>
            <a:r>
              <a:rPr lang="en-US" sz="3600" b="1" dirty="0"/>
              <a:t>Direct free kick</a:t>
            </a:r>
          </a:p>
          <a:p>
            <a:pPr marL="0" indent="0">
              <a:buNone/>
            </a:pPr>
            <a:r>
              <a:rPr lang="en-US" sz="3600" b="1" dirty="0"/>
              <a:t> </a:t>
            </a:r>
            <a:r>
              <a:rPr lang="en-US" sz="3600" dirty="0"/>
              <a:t>A direct free kick is awarded if a player commits any of the following  offences against an opponent in a manner considered by the referee to be </a:t>
            </a:r>
            <a:r>
              <a:rPr lang="en-CA" sz="3600" dirty="0"/>
              <a:t>careless, reckless or using excessive force:</a:t>
            </a:r>
          </a:p>
          <a:p>
            <a:pPr marL="0" indent="0">
              <a:buNone/>
            </a:pPr>
            <a:r>
              <a:rPr lang="en-CA" sz="3600" dirty="0"/>
              <a:t> </a:t>
            </a:r>
            <a:r>
              <a:rPr lang="en-CA" sz="3600" b="1" dirty="0"/>
              <a:t>tackles or challenges</a:t>
            </a:r>
            <a:endParaRPr lang="en-US" sz="3600" b="1" dirty="0"/>
          </a:p>
          <a:p>
            <a:pPr marL="0" indent="0">
              <a:buNone/>
            </a:pPr>
            <a:r>
              <a:rPr lang="en-US" dirty="0"/>
              <a:t> </a:t>
            </a:r>
            <a:endParaRPr lang="en-CA" dirty="0"/>
          </a:p>
        </p:txBody>
      </p:sp>
    </p:spTree>
    <p:extLst>
      <p:ext uri="{BB962C8B-B14F-4D97-AF65-F5344CB8AC3E}">
        <p14:creationId xmlns:p14="http://schemas.microsoft.com/office/powerpoint/2010/main" val="202058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54162"/>
          </a:xfrm>
        </p:spPr>
        <p:txBody>
          <a:bodyPr>
            <a:normAutofit/>
          </a:bodyPr>
          <a:lstStyle/>
          <a:p>
            <a:r>
              <a:rPr lang="en-CA" b="1" dirty="0"/>
              <a:t>       Answer 1	 </a:t>
            </a:r>
          </a:p>
        </p:txBody>
      </p:sp>
      <p:pic>
        <p:nvPicPr>
          <p:cNvPr id="6" name="Picture 5" descr="C:\Documents and Settings\Receptionist\My Documents\My Pictures\yrsa.jpg"/>
          <p:cNvPicPr/>
          <p:nvPr/>
        </p:nvPicPr>
        <p:blipFill>
          <a:blip r:embed="rId2" cstate="print"/>
          <a:srcRect/>
          <a:stretch>
            <a:fillRect/>
          </a:stretch>
        </p:blipFill>
        <p:spPr bwMode="auto">
          <a:xfrm>
            <a:off x="275890" y="274638"/>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p:txBody>
          <a:bodyPr>
            <a:normAutofit fontScale="92500" lnSpcReduction="10000"/>
          </a:bodyPr>
          <a:lstStyle/>
          <a:p>
            <a:pPr marL="0" indent="0">
              <a:buNone/>
            </a:pPr>
            <a:r>
              <a:rPr lang="en-CA" b="1" dirty="0"/>
              <a:t> </a:t>
            </a:r>
            <a:r>
              <a:rPr lang="en-US" b="1" dirty="0" err="1"/>
              <a:t>Cautionable</a:t>
            </a:r>
            <a:r>
              <a:rPr lang="en-US" b="1" dirty="0"/>
              <a:t> offences</a:t>
            </a:r>
          </a:p>
          <a:p>
            <a:pPr marL="0" indent="0">
              <a:buNone/>
            </a:pPr>
            <a:r>
              <a:rPr lang="en-US" dirty="0"/>
              <a:t>A player is cautioned if guilty of:</a:t>
            </a:r>
          </a:p>
          <a:p>
            <a:pPr marL="0" indent="0">
              <a:buNone/>
            </a:pPr>
            <a:r>
              <a:rPr lang="en-US" dirty="0"/>
              <a:t>• unsporting behavior</a:t>
            </a:r>
          </a:p>
          <a:p>
            <a:pPr marL="0" indent="0">
              <a:buNone/>
            </a:pPr>
            <a:r>
              <a:rPr lang="en-US" b="1" dirty="0"/>
              <a:t>Cautions for unsporting </a:t>
            </a:r>
            <a:r>
              <a:rPr lang="en-US" b="1" dirty="0" err="1"/>
              <a:t>behaviour</a:t>
            </a:r>
            <a:endParaRPr lang="en-US" b="1" dirty="0"/>
          </a:p>
          <a:p>
            <a:pPr marL="0" indent="0">
              <a:buNone/>
            </a:pPr>
            <a:r>
              <a:rPr lang="en-US" dirty="0"/>
              <a:t>There are different circumstances when a player must be cautioned for unsporting </a:t>
            </a:r>
            <a:r>
              <a:rPr lang="en-US" dirty="0" err="1"/>
              <a:t>behaviour</a:t>
            </a:r>
            <a:r>
              <a:rPr lang="en-US" dirty="0"/>
              <a:t> including if a player:</a:t>
            </a:r>
          </a:p>
          <a:p>
            <a:pPr marL="0" indent="0">
              <a:buNone/>
            </a:pPr>
            <a:r>
              <a:rPr lang="en-US" b="1" dirty="0"/>
              <a:t> • commits in a reckless manner a direct free kick offence</a:t>
            </a:r>
          </a:p>
          <a:p>
            <a:pPr marL="0" indent="0">
              <a:buNone/>
            </a:pPr>
            <a:endParaRPr lang="en-CA" dirty="0"/>
          </a:p>
        </p:txBody>
      </p:sp>
    </p:spTree>
    <p:extLst>
      <p:ext uri="{BB962C8B-B14F-4D97-AF65-F5344CB8AC3E}">
        <p14:creationId xmlns:p14="http://schemas.microsoft.com/office/powerpoint/2010/main" val="351896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54162"/>
          </a:xfrm>
        </p:spPr>
        <p:txBody>
          <a:bodyPr>
            <a:normAutofit/>
          </a:bodyPr>
          <a:lstStyle/>
          <a:p>
            <a:r>
              <a:rPr lang="en-CA" b="1" dirty="0"/>
              <a:t>       Answer 1	 </a:t>
            </a:r>
          </a:p>
        </p:txBody>
      </p:sp>
      <p:pic>
        <p:nvPicPr>
          <p:cNvPr id="6" name="Picture 5" descr="C:\Documents and Settings\Receptionist\My Documents\My Pictures\yrsa.jpg"/>
          <p:cNvPicPr/>
          <p:nvPr/>
        </p:nvPicPr>
        <p:blipFill>
          <a:blip r:embed="rId2" cstate="print"/>
          <a:srcRect/>
          <a:stretch>
            <a:fillRect/>
          </a:stretch>
        </p:blipFill>
        <p:spPr bwMode="auto">
          <a:xfrm>
            <a:off x="275890" y="274638"/>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p:txBody>
          <a:bodyPr>
            <a:normAutofit/>
          </a:bodyPr>
          <a:lstStyle/>
          <a:p>
            <a:pPr marL="0" indent="0">
              <a:buNone/>
            </a:pPr>
            <a:r>
              <a:rPr lang="en-CA" b="1" dirty="0"/>
              <a:t> </a:t>
            </a:r>
            <a:r>
              <a:rPr lang="en-US" b="1" dirty="0"/>
              <a:t>Cautions for unsporting </a:t>
            </a:r>
            <a:r>
              <a:rPr lang="en-US" b="1" dirty="0" err="1"/>
              <a:t>behaviour</a:t>
            </a:r>
            <a:endParaRPr lang="en-US" b="1" dirty="0"/>
          </a:p>
          <a:p>
            <a:pPr marL="0" indent="0">
              <a:buNone/>
            </a:pPr>
            <a:r>
              <a:rPr lang="en-US" dirty="0"/>
              <a:t>There are different circumstances when a player must be cautioned for unsporting </a:t>
            </a:r>
            <a:r>
              <a:rPr lang="en-US" dirty="0" err="1"/>
              <a:t>behaviour</a:t>
            </a:r>
            <a:r>
              <a:rPr lang="en-US" dirty="0"/>
              <a:t> including if a player:</a:t>
            </a:r>
          </a:p>
          <a:p>
            <a:pPr marL="0" indent="0">
              <a:buNone/>
            </a:pPr>
            <a:r>
              <a:rPr lang="en-US" b="1" dirty="0"/>
              <a:t>• commits a foul which interferes with or stops a promising attack </a:t>
            </a:r>
            <a:r>
              <a:rPr lang="en-US" dirty="0"/>
              <a:t>except where the referee awards a penalty kick for an offence which was an attempt to play the ball</a:t>
            </a:r>
          </a:p>
          <a:p>
            <a:pPr marL="0" indent="0">
              <a:buNone/>
            </a:pPr>
            <a:endParaRPr lang="en-CA" dirty="0"/>
          </a:p>
        </p:txBody>
      </p:sp>
    </p:spTree>
    <p:extLst>
      <p:ext uri="{BB962C8B-B14F-4D97-AF65-F5344CB8AC3E}">
        <p14:creationId xmlns:p14="http://schemas.microsoft.com/office/powerpoint/2010/main" val="196735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54162"/>
          </a:xfrm>
        </p:spPr>
        <p:txBody>
          <a:bodyPr>
            <a:normAutofit/>
          </a:bodyPr>
          <a:lstStyle/>
          <a:p>
            <a:r>
              <a:rPr lang="en-CA" b="1" dirty="0"/>
              <a:t>       Answer 1	 </a:t>
            </a:r>
          </a:p>
        </p:txBody>
      </p:sp>
      <p:pic>
        <p:nvPicPr>
          <p:cNvPr id="6" name="Picture 5" descr="C:\Documents and Settings\Receptionist\My Documents\My Pictures\yrsa.jpg"/>
          <p:cNvPicPr/>
          <p:nvPr/>
        </p:nvPicPr>
        <p:blipFill>
          <a:blip r:embed="rId2" cstate="print"/>
          <a:srcRect/>
          <a:stretch>
            <a:fillRect/>
          </a:stretch>
        </p:blipFill>
        <p:spPr bwMode="auto">
          <a:xfrm>
            <a:off x="275890" y="274638"/>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275890" y="1628800"/>
            <a:ext cx="8544582" cy="4997152"/>
          </a:xfrm>
        </p:spPr>
        <p:txBody>
          <a:bodyPr>
            <a:normAutofit lnSpcReduction="10000"/>
          </a:bodyPr>
          <a:lstStyle/>
          <a:p>
            <a:pPr marL="0" indent="0">
              <a:buNone/>
            </a:pPr>
            <a:r>
              <a:rPr lang="en-CA" b="1" dirty="0"/>
              <a:t> The referee made the correct decision in</a:t>
            </a:r>
            <a:endParaRPr lang="en-US" b="1" dirty="0"/>
          </a:p>
          <a:p>
            <a:pPr marL="0" indent="0">
              <a:buNone/>
            </a:pPr>
            <a:r>
              <a:rPr lang="en-CA" b="1" dirty="0"/>
              <a:t>this match.  #5 Blue committed a reckless challenge </a:t>
            </a:r>
            <a:r>
              <a:rPr lang="en-CA" b="1" dirty="0">
                <a:solidFill>
                  <a:srgbClr val="FFFF00"/>
                </a:solidFill>
              </a:rPr>
              <a:t>(yellow card) </a:t>
            </a:r>
            <a:r>
              <a:rPr lang="en-CA" b="1" dirty="0"/>
              <a:t>near the White Team penalty area. The referee correctly played advantage. #5 Blue then committed a 2</a:t>
            </a:r>
            <a:r>
              <a:rPr lang="en-CA" b="1" baseline="30000" dirty="0"/>
              <a:t>nd</a:t>
            </a:r>
            <a:r>
              <a:rPr lang="en-CA" b="1" dirty="0"/>
              <a:t> foul at the other end of the field by breaking up a promising attack </a:t>
            </a:r>
            <a:r>
              <a:rPr lang="en-CA" b="1" dirty="0">
                <a:solidFill>
                  <a:srgbClr val="FFFF00"/>
                </a:solidFill>
              </a:rPr>
              <a:t>(yellow card). </a:t>
            </a:r>
            <a:r>
              <a:rPr lang="en-CA" b="1" dirty="0"/>
              <a:t>2</a:t>
            </a:r>
            <a:r>
              <a:rPr lang="en-CA" b="1" baseline="30000" dirty="0"/>
              <a:t>nd</a:t>
            </a:r>
            <a:r>
              <a:rPr lang="en-CA" b="1" dirty="0"/>
              <a:t> yellow in the same match equals a </a:t>
            </a:r>
            <a:r>
              <a:rPr lang="en-CA" b="1" dirty="0">
                <a:solidFill>
                  <a:srgbClr val="FF0000"/>
                </a:solidFill>
              </a:rPr>
              <a:t>dismissal </a:t>
            </a:r>
            <a:r>
              <a:rPr lang="en-CA" b="1" dirty="0"/>
              <a:t>for #5 Blue. </a:t>
            </a:r>
          </a:p>
          <a:p>
            <a:pPr marL="0" indent="0">
              <a:buNone/>
            </a:pPr>
            <a:r>
              <a:rPr lang="en-CA" dirty="0"/>
              <a:t>**The 2</a:t>
            </a:r>
            <a:r>
              <a:rPr lang="en-CA" baseline="30000" dirty="0"/>
              <a:t>nd</a:t>
            </a:r>
            <a:r>
              <a:rPr lang="en-CA" dirty="0"/>
              <a:t> foul committed by #5 Blue would qualify for a reckless challenge***</a:t>
            </a:r>
          </a:p>
        </p:txBody>
      </p:sp>
    </p:spTree>
    <p:extLst>
      <p:ext uri="{BB962C8B-B14F-4D97-AF65-F5344CB8AC3E}">
        <p14:creationId xmlns:p14="http://schemas.microsoft.com/office/powerpoint/2010/main" val="354325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673406"/>
          </a:xfrm>
        </p:spPr>
        <p:txBody>
          <a:bodyPr>
            <a:normAutofit/>
          </a:bodyPr>
          <a:lstStyle/>
          <a:p>
            <a:r>
              <a:rPr lang="en-CA" b="1" dirty="0"/>
              <a:t>       Question 2</a:t>
            </a:r>
            <a:br>
              <a:rPr lang="en-CA" b="1" dirty="0"/>
            </a:br>
            <a:r>
              <a:rPr lang="en-CA" b="1" dirty="0"/>
              <a:t> </a:t>
            </a:r>
          </a:p>
        </p:txBody>
      </p:sp>
      <p:pic>
        <p:nvPicPr>
          <p:cNvPr id="6" name="Picture 5" descr="C:\Documents and Settings\Receptionist\My Documents\My Pictures\yrsa.jpg"/>
          <p:cNvPicPr/>
          <p:nvPr/>
        </p:nvPicPr>
        <p:blipFill>
          <a:blip r:embed="rId2" cstate="print"/>
          <a:srcRect/>
          <a:stretch>
            <a:fillRect/>
          </a:stretch>
        </p:blipFill>
        <p:spPr bwMode="auto">
          <a:xfrm>
            <a:off x="275890" y="274638"/>
            <a:ext cx="1679451" cy="1270719"/>
          </a:xfrm>
          <a:prstGeom prst="rect">
            <a:avLst/>
          </a:prstGeom>
          <a:noFill/>
          <a:ln w="9525">
            <a:noFill/>
            <a:miter lim="800000"/>
            <a:headEnd/>
            <a:tailEnd/>
          </a:ln>
        </p:spPr>
      </p:pic>
      <p:sp>
        <p:nvSpPr>
          <p:cNvPr id="7" name="Rectangle 6"/>
          <p:cNvSpPr/>
          <p:nvPr/>
        </p:nvSpPr>
        <p:spPr>
          <a:xfrm rot="10800000" flipV="1">
            <a:off x="1115616" y="2264678"/>
            <a:ext cx="7272808" cy="523220"/>
          </a:xfrm>
          <a:prstGeom prst="rect">
            <a:avLst/>
          </a:prstGeom>
        </p:spPr>
        <p:txBody>
          <a:bodyPr wrap="square">
            <a:spAutoFit/>
          </a:bodyPr>
          <a:lstStyle/>
          <a:p>
            <a:r>
              <a:rPr lang="en-CA" sz="2800" dirty="0"/>
              <a:t> </a:t>
            </a:r>
          </a:p>
        </p:txBody>
      </p:sp>
      <p:sp>
        <p:nvSpPr>
          <p:cNvPr id="8" name="Content Placeholder 7"/>
          <p:cNvSpPr>
            <a:spLocks noGrp="1"/>
          </p:cNvSpPr>
          <p:nvPr>
            <p:ph idx="1"/>
          </p:nvPr>
        </p:nvSpPr>
        <p:spPr>
          <a:xfrm>
            <a:off x="457200" y="1600200"/>
            <a:ext cx="8229600" cy="5190442"/>
          </a:xfrm>
        </p:spPr>
        <p:txBody>
          <a:bodyPr>
            <a:normAutofit/>
          </a:bodyPr>
          <a:lstStyle/>
          <a:p>
            <a:pPr marL="0" indent="0">
              <a:buNone/>
            </a:pPr>
            <a:r>
              <a:rPr lang="en-CA" b="1" dirty="0"/>
              <a:t>  </a:t>
            </a:r>
            <a:endParaRPr lang="en-US" b="1" dirty="0"/>
          </a:p>
          <a:p>
            <a:pPr marL="0" indent="0">
              <a:buNone/>
            </a:pPr>
            <a:r>
              <a:rPr lang="en-US" b="1" dirty="0"/>
              <a:t>Let’s look at Video 2.</a:t>
            </a:r>
          </a:p>
          <a:p>
            <a:pPr marL="0" indent="0">
              <a:buNone/>
            </a:pPr>
            <a:r>
              <a:rPr lang="en-US" b="1" dirty="0"/>
              <a:t>What is your decision?</a:t>
            </a:r>
          </a:p>
          <a:p>
            <a:pPr marL="0" indent="0">
              <a:buNone/>
            </a:pPr>
            <a:r>
              <a:rPr lang="en-US" b="1" dirty="0"/>
              <a:t>Why?</a:t>
            </a:r>
          </a:p>
          <a:p>
            <a:pPr marL="0" indent="0">
              <a:buNone/>
            </a:pPr>
            <a:r>
              <a:rPr lang="en-US" b="1" dirty="0"/>
              <a:t>Back up your answer with the LOTG. </a:t>
            </a:r>
          </a:p>
          <a:p>
            <a:pPr marL="0" indent="0">
              <a:buNone/>
            </a:pPr>
            <a:endParaRPr lang="en-CA" dirty="0"/>
          </a:p>
        </p:txBody>
      </p:sp>
    </p:spTree>
    <p:extLst>
      <p:ext uri="{BB962C8B-B14F-4D97-AF65-F5344CB8AC3E}">
        <p14:creationId xmlns:p14="http://schemas.microsoft.com/office/powerpoint/2010/main" val="4034181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2907</TotalTime>
  <Words>1085</Words>
  <Application>Microsoft Office PowerPoint</Application>
  <PresentationFormat>On-screen Show (4:3)</PresentationFormat>
  <Paragraphs>216</Paragraphs>
  <Slides>23</Slides>
  <Notes>1</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YORK REGION SOCCER ASSOCIATION  REFEREE EDUCATION SESSION </vt:lpstr>
      <vt:lpstr>YORK REGION SOCCER ASSOCIATION  REFEREE EDUCATION SESSION </vt:lpstr>
      <vt:lpstr>       Question 1</vt:lpstr>
      <vt:lpstr>       Question 1         Video 1  </vt:lpstr>
      <vt:lpstr>       Answer 1  </vt:lpstr>
      <vt:lpstr>       Answer 1  </vt:lpstr>
      <vt:lpstr>       Answer 1  </vt:lpstr>
      <vt:lpstr>       Answer 1  </vt:lpstr>
      <vt:lpstr>       Question 2  </vt:lpstr>
      <vt:lpstr>           Question 2            Video 2</vt:lpstr>
      <vt:lpstr>           Answer 2</vt:lpstr>
      <vt:lpstr>           Answer 2</vt:lpstr>
      <vt:lpstr>           Answer 2</vt:lpstr>
      <vt:lpstr>           Answer 2</vt:lpstr>
      <vt:lpstr>Question 3  </vt:lpstr>
      <vt:lpstr>Question 3  Video 3  </vt:lpstr>
      <vt:lpstr>Answer 3  </vt:lpstr>
      <vt:lpstr>Answer 3  </vt:lpstr>
      <vt:lpstr>Answer 3  </vt:lpstr>
      <vt:lpstr> Question 4  Bonus Video </vt:lpstr>
      <vt:lpstr>Question 4  Video 4  </vt:lpstr>
      <vt:lpstr>Answer 4  </vt:lpstr>
      <vt:lpstr> YRSA REFEREE EDUCATION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dc:creator>
  <cp:lastModifiedBy>Peter Kalpouzos</cp:lastModifiedBy>
  <cp:revision>330</cp:revision>
  <dcterms:created xsi:type="dcterms:W3CDTF">2016-03-22T16:46:05Z</dcterms:created>
  <dcterms:modified xsi:type="dcterms:W3CDTF">2020-05-08T21:37:48Z</dcterms:modified>
</cp:coreProperties>
</file>